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napToGrid="0">
      <p:cViewPr>
        <p:scale>
          <a:sx n="50" d="100"/>
          <a:sy n="50" d="100"/>
        </p:scale>
        <p:origin x="-1542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AC64-7AC6-41D5-8C8C-7AADE2A6DD4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70EB-0E5E-4AAA-AB66-BA6A384B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90" y="799064"/>
            <a:ext cx="7948110" cy="7058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619250"/>
            <a:ext cx="7967158" cy="476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etterhead Logo.jpg"/>
          <p:cNvPicPr/>
          <p:nvPr userDrawn="1"/>
        </p:nvPicPr>
        <p:blipFill>
          <a:blip r:embed="rId2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l="30557" t="3906" r="36295" b="34699"/>
          <a:stretch>
            <a:fillRect/>
          </a:stretch>
        </p:blipFill>
        <p:spPr bwMode="auto">
          <a:xfrm>
            <a:off x="76200" y="5867400"/>
            <a:ext cx="546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667250" y="190500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</a:t>
            </a:r>
            <a:fld id="{74363909-07DB-48B5-9C4A-6960EE022163}" type="slidenum">
              <a:rPr lang="en-US" smtClean="0"/>
              <a:t>‹#›</a:t>
            </a:fld>
            <a:r>
              <a:rPr lang="en-US" dirty="0" smtClean="0"/>
              <a:t>	</a:t>
            </a:r>
            <a:r>
              <a:rPr lang="en-US" baseline="0" dirty="0" smtClean="0"/>
              <a:t>    Animal Physiology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718E35-AF98-4D85-8FA4-65C3CA1AEA6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animal%20cells%20and%20tissues/Image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Skeletal_muscl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752600"/>
            <a:ext cx="3313355" cy="1702160"/>
          </a:xfrm>
        </p:spPr>
        <p:txBody>
          <a:bodyPr/>
          <a:lstStyle/>
          <a:p>
            <a:r>
              <a:rPr lang="en-US" dirty="0" smtClean="0"/>
              <a:t>Animal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465204"/>
            <a:ext cx="3309803" cy="1260629"/>
          </a:xfrm>
        </p:spPr>
        <p:txBody>
          <a:bodyPr/>
          <a:lstStyle/>
          <a:p>
            <a:r>
              <a:rPr lang="en-US" dirty="0" smtClean="0"/>
              <a:t>By C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pic>
        <p:nvPicPr>
          <p:cNvPr id="4" name="Picture 3" descr="Logo2.jpg"/>
          <p:cNvPicPr>
            <a:picLocks noChangeAspect="1"/>
          </p:cNvPicPr>
          <p:nvPr/>
        </p:nvPicPr>
        <p:blipFill rotWithShape="1">
          <a:blip r:embed="rId3" cstate="print"/>
          <a:srcRect l="-1744" t="11903" r="-1" b="15183"/>
          <a:stretch/>
        </p:blipFill>
        <p:spPr>
          <a:xfrm>
            <a:off x="4667250" y="4724400"/>
            <a:ext cx="333375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4" name="Picture 2" descr="http://www.sciencephoto.com/image/418769/large/C0104849-Cow_anatomy,_artwork-SP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9399"/>
            <a:ext cx="5048250" cy="4038601"/>
          </a:xfrm>
          <a:prstGeom prst="rect">
            <a:avLst/>
          </a:prstGeom>
          <a:noFill/>
        </p:spPr>
      </p:pic>
      <p:pic>
        <p:nvPicPr>
          <p:cNvPr id="44036" name="Picture 4" descr="http://www.sciencephoto.com/image/418771/large/C0104851-Cow_anatomy,_artwork-SP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1" t="13208" r="8302" b="11321"/>
          <a:stretch>
            <a:fillRect/>
          </a:stretch>
        </p:blipFill>
        <p:spPr bwMode="auto">
          <a:xfrm>
            <a:off x="304800" y="285750"/>
            <a:ext cx="4133850" cy="304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7150" y="6602968"/>
            <a:ext cx="16754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sciencephoto.com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33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althadviceonline.biz/wp-content/uploads/2010/05/organ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8962"/>
            <a:ext cx="4979987" cy="369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 Systems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10 organ systems in the animal body. </a:t>
            </a:r>
          </a:p>
          <a:p>
            <a:pPr lvl="1"/>
            <a:r>
              <a:rPr lang="en-US" dirty="0"/>
              <a:t>These include the 1) circulatory, 2) respiratory, 3) digestive, 4) urinary, 5) musculoskeletal, 6) immune, 7) nervous, 8) endocrine, 9) reproductive, and 10) integumentary system. </a:t>
            </a:r>
          </a:p>
          <a:p>
            <a:pPr lvl="2"/>
            <a:r>
              <a:rPr lang="en-US" dirty="0"/>
              <a:t>Note: in some cases,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musculoskeletal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dirty="0"/>
              <a:t>could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considered </a:t>
            </a:r>
            <a:r>
              <a:rPr lang="en-US" dirty="0"/>
              <a:t>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separate </a:t>
            </a:r>
            <a:r>
              <a:rPr lang="en-US" dirty="0"/>
              <a:t>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 total of 11.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8292" y="6612108"/>
            <a:ext cx="19078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healthadviceonline.biz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813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cd.ie/vetanat/images/4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5"/>
          <a:stretch/>
        </p:blipFill>
        <p:spPr bwMode="auto">
          <a:xfrm>
            <a:off x="3962904" y="3543301"/>
            <a:ext cx="465404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92" y="1600200"/>
            <a:ext cx="7967158" cy="4762500"/>
          </a:xfrm>
        </p:spPr>
        <p:txBody>
          <a:bodyPr/>
          <a:lstStyle/>
          <a:p>
            <a:r>
              <a:rPr lang="en-US" dirty="0" smtClean="0"/>
              <a:t>The purpose of the circulatory system is to transport blood, hormones, nutrients, and waste throughout the body.  </a:t>
            </a:r>
          </a:p>
          <a:p>
            <a:r>
              <a:rPr lang="en-US" dirty="0" smtClean="0"/>
              <a:t>It consists of the heart, arteries, veins, capillaries, and the blood.</a:t>
            </a:r>
          </a:p>
          <a:p>
            <a:r>
              <a:rPr lang="en-US" dirty="0" smtClean="0"/>
              <a:t>It carries nutrients to </a:t>
            </a:r>
            <a:br>
              <a:rPr lang="en-US" dirty="0" smtClean="0"/>
            </a:br>
            <a:r>
              <a:rPr lang="en-US" dirty="0" smtClean="0"/>
              <a:t>the cells and waste </a:t>
            </a:r>
            <a:br>
              <a:rPr lang="en-US" dirty="0" smtClean="0"/>
            </a:br>
            <a:r>
              <a:rPr lang="en-US" dirty="0" smtClean="0"/>
              <a:t>away from the cells.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130" y="6292335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ucd.ie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771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pha1health.com/images/content_assets/respitory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597275"/>
            <a:ext cx="3219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2" y="1619250"/>
            <a:ext cx="7967158" cy="47625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function of the respiratory system is to add oxygen to the body and take away carbon dioxide. </a:t>
            </a:r>
          </a:p>
          <a:p>
            <a:pPr lvl="1"/>
            <a:r>
              <a:rPr lang="en-US" dirty="0" smtClean="0"/>
              <a:t>Oxygen is needed for cellular respiration – it carries away waste products from the process of producing ATP (the source of energy for the cells)</a:t>
            </a:r>
          </a:p>
          <a:p>
            <a:pPr lvl="1"/>
            <a:r>
              <a:rPr lang="en-US" dirty="0" smtClean="0"/>
              <a:t>Carbon dioxide is a waste product from cellular respiration.</a:t>
            </a:r>
          </a:p>
          <a:p>
            <a:r>
              <a:rPr lang="en-US" dirty="0" smtClean="0"/>
              <a:t>The respiratory system </a:t>
            </a:r>
            <a:br>
              <a:rPr lang="en-US" dirty="0" smtClean="0"/>
            </a:br>
            <a:r>
              <a:rPr lang="en-US" dirty="0" smtClean="0"/>
              <a:t>also helps to regular the </a:t>
            </a:r>
            <a:br>
              <a:rPr lang="en-US" dirty="0" smtClean="0"/>
            </a:br>
            <a:r>
              <a:rPr lang="en-US" dirty="0" smtClean="0"/>
              <a:t>concentration of hydrogen </a:t>
            </a:r>
            <a:br>
              <a:rPr lang="en-US" dirty="0" smtClean="0"/>
            </a:br>
            <a:r>
              <a:rPr lang="en-US" dirty="0" smtClean="0"/>
              <a:t>ions in the blood. </a:t>
            </a:r>
          </a:p>
          <a:p>
            <a:r>
              <a:rPr lang="en-US" dirty="0" smtClean="0"/>
              <a:t>This system includes the lungs, </a:t>
            </a:r>
            <a:br>
              <a:rPr lang="en-US" dirty="0" smtClean="0"/>
            </a:br>
            <a:r>
              <a:rPr lang="en-US" dirty="0" smtClean="0"/>
              <a:t>bronchi, larynx, pharynx, and nose.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4566" y="6111875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alpha1health.com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23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s.d211.org/sped/gavindt/biology/cow%20digestive%20system%20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3682145"/>
            <a:ext cx="4308475" cy="30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digestive tract is to absorb organic nutrients (carbohydrates, fats, protein), salts, and water from food and expel unused waste products from the body after nutrient absorption. </a:t>
            </a:r>
          </a:p>
          <a:p>
            <a:r>
              <a:rPr lang="en-US" dirty="0" smtClean="0"/>
              <a:t>This system consists of </a:t>
            </a:r>
            <a:br>
              <a:rPr lang="en-US" dirty="0" smtClean="0"/>
            </a:br>
            <a:r>
              <a:rPr lang="en-US" dirty="0" smtClean="0"/>
              <a:t>the mouth, pharynx, </a:t>
            </a:r>
            <a:br>
              <a:rPr lang="en-US" dirty="0" smtClean="0"/>
            </a:br>
            <a:r>
              <a:rPr lang="en-US" dirty="0" smtClean="0"/>
              <a:t>esophagus, stomach </a:t>
            </a:r>
            <a:br>
              <a:rPr lang="en-US" dirty="0" smtClean="0"/>
            </a:br>
            <a:r>
              <a:rPr lang="en-US" dirty="0" smtClean="0"/>
              <a:t>chambers, small and </a:t>
            </a:r>
            <a:br>
              <a:rPr lang="en-US" dirty="0" smtClean="0"/>
            </a:br>
            <a:r>
              <a:rPr lang="en-US" dirty="0" smtClean="0"/>
              <a:t>large intestines, salivary </a:t>
            </a:r>
            <a:br>
              <a:rPr lang="en-US" dirty="0" smtClean="0"/>
            </a:br>
            <a:r>
              <a:rPr lang="en-US" dirty="0" smtClean="0"/>
              <a:t>glands, pancreas, liver, </a:t>
            </a:r>
            <a:br>
              <a:rPr lang="en-US" dirty="0" smtClean="0"/>
            </a:br>
            <a:r>
              <a:rPr lang="en-US" dirty="0" smtClean="0"/>
              <a:t>and gallbladder.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43573" y="650188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phs.d211.org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571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scoop.it/ko7-6yB39fkx8GS--KmhETl72eJkfbmt4t8yenImKBVaiQDB_Rd1H6kmuBWtce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54" y="1028700"/>
            <a:ext cx="1816546" cy="301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619250"/>
            <a:ext cx="6799442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urinary system ensures that the osmolarity (salinity level) of bodily fluid is maintained through the controlled excretion of salt, water, and waste.</a:t>
            </a:r>
          </a:p>
          <a:p>
            <a:pPr lvl="1"/>
            <a:r>
              <a:rPr lang="en-US" dirty="0" smtClean="0"/>
              <a:t>If the body’s fluids are too dilute, it would </a:t>
            </a:r>
            <a:br>
              <a:rPr lang="en-US" dirty="0" smtClean="0"/>
            </a:br>
            <a:r>
              <a:rPr lang="en-US" dirty="0" smtClean="0"/>
              <a:t>cause edema (fluid build-up), low plasma volume, hypotension (low blood pressure), </a:t>
            </a:r>
            <a:br>
              <a:rPr lang="en-US" dirty="0" smtClean="0"/>
            </a:br>
            <a:r>
              <a:rPr lang="en-US" dirty="0" smtClean="0"/>
              <a:t>and could cause heart/lung failure (sodium </a:t>
            </a:r>
            <a:br>
              <a:rPr lang="en-US" dirty="0" smtClean="0"/>
            </a:br>
            <a:r>
              <a:rPr lang="en-US" dirty="0" smtClean="0"/>
              <a:t>and potassium are needed for nerve transmission).</a:t>
            </a:r>
          </a:p>
          <a:p>
            <a:pPr lvl="1"/>
            <a:r>
              <a:rPr lang="en-US" dirty="0" smtClean="0"/>
              <a:t>If the body’s fluids are too </a:t>
            </a:r>
            <a:br>
              <a:rPr lang="en-US" dirty="0" smtClean="0"/>
            </a:br>
            <a:r>
              <a:rPr lang="en-US" dirty="0" smtClean="0"/>
              <a:t>concentrated, it would cause </a:t>
            </a:r>
            <a:br>
              <a:rPr lang="en-US" dirty="0" smtClean="0"/>
            </a:br>
            <a:r>
              <a:rPr lang="en-US" dirty="0" smtClean="0"/>
              <a:t>dangerously high pressures </a:t>
            </a:r>
            <a:br>
              <a:rPr lang="en-US" dirty="0" smtClean="0"/>
            </a:br>
            <a:r>
              <a:rPr lang="en-US" dirty="0" smtClean="0"/>
              <a:t>in the blood and other fluids.</a:t>
            </a:r>
          </a:p>
          <a:p>
            <a:r>
              <a:rPr lang="en-US" dirty="0" smtClean="0"/>
              <a:t>This system includes the kidneys</a:t>
            </a:r>
            <a:br>
              <a:rPr lang="en-US" dirty="0" smtClean="0"/>
            </a:br>
            <a:r>
              <a:rPr lang="en-US" dirty="0" smtClean="0"/>
              <a:t>ureters, bladder, and urethra. </a:t>
            </a:r>
            <a:endParaRPr lang="en-US" dirty="0"/>
          </a:p>
        </p:txBody>
      </p:sp>
      <p:pic>
        <p:nvPicPr>
          <p:cNvPr id="4098" name="Picture 2" descr="http://www.fao.org/docrep/t0690e/t0690e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2270"/>
            <a:ext cx="3124200" cy="25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6099" y="6482834"/>
            <a:ext cx="10486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fao.org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7327454" y="3811888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scoop.it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7602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function of this system is to support, protect, and enable movement of the body.  </a:t>
            </a:r>
          </a:p>
          <a:p>
            <a:pPr lvl="1"/>
            <a:r>
              <a:rPr lang="en-US" dirty="0" smtClean="0"/>
              <a:t>The bone marrow also serves as the site of blood cell production. </a:t>
            </a:r>
          </a:p>
          <a:p>
            <a:r>
              <a:rPr lang="en-US" dirty="0" smtClean="0"/>
              <a:t>The muscles are able to enable movement because of high concentrations of actin and myosin contractile </a:t>
            </a:r>
            <a:br>
              <a:rPr lang="en-US" dirty="0" smtClean="0"/>
            </a:br>
            <a:r>
              <a:rPr lang="en-US" dirty="0" smtClean="0"/>
              <a:t>proteins that can </a:t>
            </a:r>
            <a:br>
              <a:rPr lang="en-US" dirty="0" smtClean="0"/>
            </a:br>
            <a:r>
              <a:rPr lang="en-US" dirty="0" smtClean="0"/>
              <a:t>allow the muscle </a:t>
            </a:r>
            <a:br>
              <a:rPr lang="en-US" dirty="0" smtClean="0"/>
            </a:br>
            <a:r>
              <a:rPr lang="en-US" dirty="0" smtClean="0"/>
              <a:t>cells to shorten or </a:t>
            </a:r>
            <a:br>
              <a:rPr lang="en-US" dirty="0" smtClean="0"/>
            </a:br>
            <a:r>
              <a:rPr lang="en-US" dirty="0" smtClean="0"/>
              <a:t>lengthen.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bones cartilage, </a:t>
            </a:r>
            <a:br>
              <a:rPr lang="en-US" dirty="0" smtClean="0"/>
            </a:br>
            <a:r>
              <a:rPr lang="en-US" dirty="0" smtClean="0"/>
              <a:t>skeletal muscles, </a:t>
            </a:r>
            <a:br>
              <a:rPr lang="en-US" dirty="0" smtClean="0"/>
            </a:br>
            <a:r>
              <a:rPr lang="en-US" dirty="0" smtClean="0"/>
              <a:t>ligaments, tendons, </a:t>
            </a:r>
            <a:br>
              <a:rPr lang="en-US" dirty="0" smtClean="0"/>
            </a:br>
            <a:r>
              <a:rPr lang="en-US" dirty="0" smtClean="0"/>
              <a:t>and joints. </a:t>
            </a:r>
            <a:endParaRPr lang="en-US" dirty="0"/>
          </a:p>
        </p:txBody>
      </p:sp>
      <p:pic>
        <p:nvPicPr>
          <p:cNvPr id="5122" name="Picture 2" descr="http://3.bp.blogspot.com/-5byGqakHO9s/TYGhN78sqGI/AAAAAAAABQY/xdot8VeA9fw/s1600/Cow_anatomy_muscula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11835"/>
          <a:stretch/>
        </p:blipFill>
        <p:spPr bwMode="auto">
          <a:xfrm>
            <a:off x="3943350" y="3600450"/>
            <a:ext cx="4895850" cy="314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1376" y="6541070"/>
            <a:ext cx="2688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characterdesignnotes.blogspot.com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488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cd.ie/vetanat/images/1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59" y="3581401"/>
            <a:ext cx="4871392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619250"/>
            <a:ext cx="7967158" cy="4762500"/>
          </a:xfrm>
        </p:spPr>
        <p:txBody>
          <a:bodyPr/>
          <a:lstStyle/>
          <a:p>
            <a:r>
              <a:rPr lang="en-US" dirty="0" smtClean="0"/>
              <a:t>The primary purpose of the immune system is to recognize the difference between the cells of the host animal and invading cells and pathogens.  </a:t>
            </a:r>
          </a:p>
          <a:p>
            <a:pPr lvl="1"/>
            <a:r>
              <a:rPr lang="en-US" dirty="0" smtClean="0"/>
              <a:t>The immune system defends against attacking pathogens, returns extracellular fluid to the blood, and enables the </a:t>
            </a:r>
            <a:br>
              <a:rPr lang="en-US" dirty="0" smtClean="0"/>
            </a:br>
            <a:r>
              <a:rPr lang="en-US" dirty="0" smtClean="0"/>
              <a:t>formation of white </a:t>
            </a:r>
            <a:br>
              <a:rPr lang="en-US" dirty="0" smtClean="0"/>
            </a:br>
            <a:r>
              <a:rPr lang="en-US" dirty="0" smtClean="0"/>
              <a:t>blood cells. 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white blood cells, </a:t>
            </a:r>
            <a:br>
              <a:rPr lang="en-US" dirty="0" smtClean="0"/>
            </a:br>
            <a:r>
              <a:rPr lang="en-US" dirty="0" smtClean="0"/>
              <a:t>lymph nodes, spleen, </a:t>
            </a:r>
            <a:br>
              <a:rPr lang="en-US" dirty="0" smtClean="0"/>
            </a:br>
            <a:r>
              <a:rPr lang="en-US" dirty="0" smtClean="0"/>
              <a:t>and thymus.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4851" y="66357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://www.ucd.ie/vetanat/images/101.gif</a:t>
            </a:r>
          </a:p>
        </p:txBody>
      </p:sp>
    </p:spTree>
    <p:extLst>
      <p:ext uri="{BB962C8B-B14F-4D97-AF65-F5344CB8AC3E}">
        <p14:creationId xmlns:p14="http://schemas.microsoft.com/office/powerpoint/2010/main" val="1416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nervous system is to coordinate the activities of the body through the transmission of electrical signals.</a:t>
            </a:r>
          </a:p>
          <a:p>
            <a:pPr lvl="1"/>
            <a:r>
              <a:rPr lang="en-US" dirty="0" smtClean="0"/>
              <a:t>The nervous system also detects changes inside and outside of the body and enables conscious decision-making and action. </a:t>
            </a:r>
          </a:p>
          <a:p>
            <a:r>
              <a:rPr lang="en-US" dirty="0" smtClean="0"/>
              <a:t>The nervous system includes </a:t>
            </a:r>
            <a:br>
              <a:rPr lang="en-US" dirty="0" smtClean="0"/>
            </a:br>
            <a:r>
              <a:rPr lang="en-US" dirty="0" smtClean="0"/>
              <a:t>the brain, spinal cord, </a:t>
            </a:r>
            <a:br>
              <a:rPr lang="en-US" dirty="0" smtClean="0"/>
            </a:br>
            <a:r>
              <a:rPr lang="en-US" dirty="0" smtClean="0"/>
              <a:t>nerves, and sensory </a:t>
            </a:r>
            <a:br>
              <a:rPr lang="en-US" dirty="0" smtClean="0"/>
            </a:br>
            <a:r>
              <a:rPr lang="en-US" dirty="0" smtClean="0"/>
              <a:t>organs such as the eyes, </a:t>
            </a:r>
            <a:br>
              <a:rPr lang="en-US" dirty="0" smtClean="0"/>
            </a:br>
            <a:r>
              <a:rPr lang="en-US" dirty="0" smtClean="0"/>
              <a:t>tongue, etc. </a:t>
            </a:r>
            <a:endParaRPr lang="en-US" dirty="0"/>
          </a:p>
        </p:txBody>
      </p:sp>
      <p:pic>
        <p:nvPicPr>
          <p:cNvPr id="4" name="Picture 2" descr="http://nongae.gsnu.ac.kr/~cspark/teaching/images/fig_10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019550"/>
            <a:ext cx="3667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1381" y="621827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09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endocrine system regulates and coordinates many different bodily processes, including blood pressure, electrolyte levels, metabolism, growth, etc. </a:t>
            </a:r>
          </a:p>
          <a:p>
            <a:pPr lvl="1"/>
            <a:r>
              <a:rPr lang="en-US" dirty="0" smtClean="0"/>
              <a:t>Typically these are long processes </a:t>
            </a:r>
            <a:br>
              <a:rPr lang="en-US" dirty="0" smtClean="0"/>
            </a:br>
            <a:r>
              <a:rPr lang="en-US" dirty="0" smtClean="0"/>
              <a:t>as opposed to quick changes. </a:t>
            </a:r>
          </a:p>
          <a:p>
            <a:r>
              <a:rPr lang="en-US" dirty="0" smtClean="0"/>
              <a:t>This system includes all glands </a:t>
            </a:r>
            <a:br>
              <a:rPr lang="en-US" dirty="0" smtClean="0"/>
            </a:br>
            <a:r>
              <a:rPr lang="en-US" dirty="0" smtClean="0"/>
              <a:t>that secrete hormones, including</a:t>
            </a:r>
            <a:br>
              <a:rPr lang="en-US" dirty="0" smtClean="0"/>
            </a:br>
            <a:r>
              <a:rPr lang="en-US" dirty="0" smtClean="0"/>
              <a:t>the pancreas, hypothalamus, </a:t>
            </a:r>
            <a:br>
              <a:rPr lang="en-US" dirty="0" smtClean="0"/>
            </a:br>
            <a:r>
              <a:rPr lang="en-US" dirty="0" smtClean="0"/>
              <a:t>pituitary gland, thyroid gland, </a:t>
            </a:r>
            <a:br>
              <a:rPr lang="en-US" dirty="0" smtClean="0"/>
            </a:br>
            <a:r>
              <a:rPr lang="en-US" dirty="0" smtClean="0"/>
              <a:t>intestines, testes/ovaries, etc.</a:t>
            </a:r>
            <a:endParaRPr lang="en-US" dirty="0"/>
          </a:p>
        </p:txBody>
      </p:sp>
      <p:pic>
        <p:nvPicPr>
          <p:cNvPr id="1026" name="Picture 2" descr="http://recoveringwitht3.com/sites/default/files/Illu_endocrine_system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799232"/>
            <a:ext cx="3019425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9079" y="6617642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/>
              <a:t>recoveringwitht3.com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8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reproductive system produces</a:t>
            </a:r>
            <a:br>
              <a:rPr lang="en-US" dirty="0" smtClean="0"/>
            </a:br>
            <a:r>
              <a:rPr lang="en-US" dirty="0" smtClean="0"/>
              <a:t>haploid sex cells (sperm/egg),</a:t>
            </a:r>
            <a:br>
              <a:rPr lang="en-US" dirty="0" smtClean="0"/>
            </a:br>
            <a:r>
              <a:rPr lang="en-US" dirty="0" smtClean="0"/>
              <a:t>enables conception, and</a:t>
            </a:r>
            <a:br>
              <a:rPr lang="en-US" dirty="0" smtClean="0"/>
            </a:br>
            <a:r>
              <a:rPr lang="en-US" dirty="0" smtClean="0"/>
              <a:t>supports a fertilized egg until </a:t>
            </a:r>
            <a:br>
              <a:rPr lang="en-US" dirty="0" smtClean="0"/>
            </a:br>
            <a:r>
              <a:rPr lang="en-US" dirty="0" smtClean="0"/>
              <a:t>the fetus is mature. </a:t>
            </a:r>
          </a:p>
          <a:p>
            <a:r>
              <a:rPr lang="en-US" dirty="0" smtClean="0"/>
              <a:t>This system includes testes and</a:t>
            </a:r>
            <a:br>
              <a:rPr lang="en-US" dirty="0" smtClean="0"/>
            </a:br>
            <a:r>
              <a:rPr lang="en-US" dirty="0" smtClean="0"/>
              <a:t>penis in males and vulva, </a:t>
            </a:r>
            <a:br>
              <a:rPr lang="en-US" dirty="0" smtClean="0"/>
            </a:br>
            <a:r>
              <a:rPr lang="en-US" dirty="0" smtClean="0"/>
              <a:t>vagina, cervix, uterus, and </a:t>
            </a:r>
            <a:br>
              <a:rPr lang="en-US" dirty="0" smtClean="0"/>
            </a:br>
            <a:r>
              <a:rPr lang="en-US" dirty="0" smtClean="0"/>
              <a:t>ovaries in females. </a:t>
            </a:r>
          </a:p>
          <a:p>
            <a:endParaRPr lang="en-US" dirty="0"/>
          </a:p>
        </p:txBody>
      </p:sp>
      <p:pic>
        <p:nvPicPr>
          <p:cNvPr id="8194" name="Picture 2" descr="http://nongae.gsnu.ac.kr/~cspark/teaching/images/fig_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95345"/>
            <a:ext cx="38195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7506" y="6521450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2132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in Living Organisms.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key concern in living organisms is maintaining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Homeostasis</a:t>
            </a:r>
            <a:r>
              <a:rPr lang="en-US" dirty="0" smtClean="0"/>
              <a:t> is the term for when an organism maintains constant internal conditions in regards to temperature, pH, salinity, etc. </a:t>
            </a:r>
          </a:p>
          <a:p>
            <a:r>
              <a:rPr lang="en-US" dirty="0" smtClean="0"/>
              <a:t>Bodily substances in animals are categorized in a few levels.</a:t>
            </a:r>
          </a:p>
          <a:p>
            <a:pPr lvl="1"/>
            <a:r>
              <a:rPr lang="en-US" dirty="0" smtClean="0"/>
              <a:t>The most basic unit of life is the </a:t>
            </a:r>
            <a:r>
              <a:rPr lang="en-US" b="1" dirty="0" smtClean="0"/>
              <a:t>cell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 group of similar cells that perform the same function is called </a:t>
            </a:r>
            <a:r>
              <a:rPr lang="en-US" b="1" dirty="0" smtClean="0"/>
              <a:t>tissue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group of different kinds of tissues that coordinate their actions into a main primary function is called an </a:t>
            </a:r>
            <a:r>
              <a:rPr lang="en-US" b="1" dirty="0" smtClean="0"/>
              <a:t>organ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group of organs and tissues that work together to maintain homeostasis in the body are called a </a:t>
            </a:r>
            <a:r>
              <a:rPr lang="en-US" b="1" dirty="0" smtClean="0"/>
              <a:t>system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There are 11 major systems in the body.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integumentary system protects against injury, dehydration, and invading pathogens.</a:t>
            </a:r>
          </a:p>
          <a:p>
            <a:r>
              <a:rPr lang="en-US" dirty="0" smtClean="0"/>
              <a:t>It also aids in the regulation of body temperature. </a:t>
            </a:r>
          </a:p>
          <a:p>
            <a:r>
              <a:rPr lang="en-US" dirty="0" smtClean="0"/>
              <a:t>This system includes skin, hair, and nails.</a:t>
            </a:r>
            <a:endParaRPr lang="en-US" dirty="0"/>
          </a:p>
        </p:txBody>
      </p:sp>
      <p:pic>
        <p:nvPicPr>
          <p:cNvPr id="10242" name="Picture 2" descr="http://www.freewebs.com/premonvandam/Main%20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04" y="3467100"/>
            <a:ext cx="3192396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7599" y="6652052"/>
            <a:ext cx="21804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premonvandam.webs.com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239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un.ca/biology/desmid/brian/BIOL3530/DB_01/figB1_B.jpg"/>
          <p:cNvPicPr>
            <a:picLocks noChangeAspect="1" noChangeArrowheads="1"/>
          </p:cNvPicPr>
          <p:nvPr/>
        </p:nvPicPr>
        <p:blipFill>
          <a:blip r:embed="rId3" cstate="print"/>
          <a:srcRect t="8424" r="44782"/>
          <a:stretch>
            <a:fillRect/>
          </a:stretch>
        </p:blipFill>
        <p:spPr bwMode="auto">
          <a:xfrm>
            <a:off x="5905500" y="3128286"/>
            <a:ext cx="2743200" cy="33503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581150"/>
            <a:ext cx="7967158" cy="4857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an egg cell is fertilized by a sperm cell, there is no differentiation of the cells – at first, all of the cells are identical to each other.</a:t>
            </a:r>
          </a:p>
          <a:p>
            <a:r>
              <a:rPr lang="en-US" dirty="0" smtClean="0"/>
              <a:t>However, as cells divide, three distinct layers of cells begin to form.  </a:t>
            </a:r>
          </a:p>
          <a:p>
            <a:r>
              <a:rPr lang="en-US" dirty="0" smtClean="0"/>
              <a:t>These layers include…</a:t>
            </a:r>
          </a:p>
          <a:p>
            <a:pPr lvl="1"/>
            <a:r>
              <a:rPr lang="en-US" b="1" dirty="0" smtClean="0"/>
              <a:t>Ectoderm</a:t>
            </a:r>
            <a:r>
              <a:rPr lang="en-US" dirty="0" smtClean="0"/>
              <a:t> – skin and nervous system</a:t>
            </a:r>
          </a:p>
          <a:p>
            <a:pPr lvl="1"/>
            <a:r>
              <a:rPr lang="en-US" b="1" dirty="0" smtClean="0"/>
              <a:t>Mesoderm</a:t>
            </a:r>
            <a:r>
              <a:rPr lang="en-US" dirty="0" smtClean="0"/>
              <a:t> –muscular system, </a:t>
            </a:r>
            <a:br>
              <a:rPr lang="en-US" dirty="0" smtClean="0"/>
            </a:br>
            <a:r>
              <a:rPr lang="en-US" dirty="0" smtClean="0"/>
              <a:t>connective tissue, and skeleton, </a:t>
            </a:r>
            <a:br>
              <a:rPr lang="en-US" dirty="0" smtClean="0"/>
            </a:br>
            <a:r>
              <a:rPr lang="en-US" dirty="0" smtClean="0"/>
              <a:t>kidneys, cardiovascular system, </a:t>
            </a:r>
            <a:br>
              <a:rPr lang="en-US" dirty="0" smtClean="0"/>
            </a:br>
            <a:r>
              <a:rPr lang="en-US" dirty="0" smtClean="0"/>
              <a:t>and reproductive organs, </a:t>
            </a:r>
          </a:p>
          <a:p>
            <a:pPr lvl="1"/>
            <a:r>
              <a:rPr lang="en-US" b="1" dirty="0" smtClean="0"/>
              <a:t>Endoderm</a:t>
            </a:r>
            <a:r>
              <a:rPr lang="en-US" dirty="0" smtClean="0"/>
              <a:t> – digestive tract, </a:t>
            </a:r>
            <a:br>
              <a:rPr lang="en-US" dirty="0" smtClean="0"/>
            </a:br>
            <a:r>
              <a:rPr lang="en-US" dirty="0" smtClean="0"/>
              <a:t>respiratory system, and bladder.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5603" y="6488668"/>
            <a:ext cx="10743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mun.ca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development of the three layers in cells is beneficial – it enables cells to form groups that specialize in specific functions.</a:t>
            </a:r>
          </a:p>
          <a:p>
            <a:pPr lvl="1"/>
            <a:r>
              <a:rPr lang="en-US" dirty="0" smtClean="0"/>
              <a:t>It would never work to have every cell try to perform every function – there are simply too many functions and too much complexity in an animal’s body.</a:t>
            </a:r>
          </a:p>
          <a:p>
            <a:pPr lvl="1"/>
            <a:r>
              <a:rPr lang="en-US" dirty="0" smtClean="0"/>
              <a:t>Having cells specialize and differentiate into specific tissue enables the body to become more complex than simpler organisms.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cells specialize and </a:t>
            </a:r>
            <a:br>
              <a:rPr lang="en-US" dirty="0" smtClean="0"/>
            </a:br>
            <a:r>
              <a:rPr lang="en-US" dirty="0" smtClean="0"/>
              <a:t>differentiate, they will </a:t>
            </a:r>
            <a:br>
              <a:rPr lang="en-US" dirty="0" smtClean="0"/>
            </a:br>
            <a:r>
              <a:rPr lang="en-US" dirty="0" smtClean="0"/>
              <a:t>turn into one of 4 kinds </a:t>
            </a:r>
            <a:br>
              <a:rPr lang="en-US" dirty="0" smtClean="0"/>
            </a:br>
            <a:r>
              <a:rPr lang="en-US" dirty="0" smtClean="0"/>
              <a:t>of tissue – </a:t>
            </a:r>
            <a:r>
              <a:rPr lang="en-US" b="1" dirty="0" smtClean="0"/>
              <a:t>epithelial, </a:t>
            </a:r>
            <a:br>
              <a:rPr lang="en-US" b="1" dirty="0" smtClean="0"/>
            </a:br>
            <a:r>
              <a:rPr lang="en-US" b="1" dirty="0" smtClean="0"/>
              <a:t>connective, muscular, </a:t>
            </a:r>
            <a:br>
              <a:rPr lang="en-US" b="1" dirty="0" smtClean="0"/>
            </a:br>
            <a:r>
              <a:rPr lang="en-US" b="1" dirty="0" smtClean="0"/>
              <a:t>and nervous tissue. </a:t>
            </a:r>
            <a:endParaRPr lang="en-US" b="1" dirty="0"/>
          </a:p>
        </p:txBody>
      </p:sp>
      <p:pic>
        <p:nvPicPr>
          <p:cNvPr id="58370" name="Picture 2" descr="http://www.nlm.nih.gov/medlineplus/ency/images/ency/fullsize/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809999"/>
            <a:ext cx="4537075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79854" y="6602968"/>
            <a:ext cx="12843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nlm.nih.gov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543050"/>
            <a:ext cx="7967158" cy="39052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Epithelial Tissue </a:t>
            </a:r>
            <a:r>
              <a:rPr lang="en-US" dirty="0" smtClean="0"/>
              <a:t>forms the skin and the lining of the organs in most animals.  </a:t>
            </a:r>
          </a:p>
          <a:p>
            <a:r>
              <a:rPr lang="en-US" dirty="0" smtClean="0"/>
              <a:t>Epithelial tissue serves several functions:</a:t>
            </a:r>
          </a:p>
          <a:p>
            <a:pPr lvl="1"/>
            <a:r>
              <a:rPr lang="en-US" b="1" dirty="0" smtClean="0"/>
              <a:t>Protection</a:t>
            </a:r>
            <a:r>
              <a:rPr lang="en-US" dirty="0" smtClean="0"/>
              <a:t> – surface epithelial tissue (such as the skin) keeps the ‘bad stuff’ out and the ‘good stuff’ in.</a:t>
            </a:r>
          </a:p>
          <a:p>
            <a:pPr lvl="2"/>
            <a:r>
              <a:rPr lang="en-US" dirty="0" smtClean="0"/>
              <a:t>Some epithelial tissue like the respiratory tract is also lined with cilia (microscopic hairs) that can move impurities away from the tissue.</a:t>
            </a:r>
          </a:p>
          <a:p>
            <a:pPr lvl="1"/>
            <a:r>
              <a:rPr lang="en-US" b="1" dirty="0" smtClean="0"/>
              <a:t>Absorption</a:t>
            </a:r>
            <a:r>
              <a:rPr lang="en-US" dirty="0" smtClean="0"/>
              <a:t> – the gut is lined with epithelial tissue in order to acquire nutrients from food. </a:t>
            </a:r>
          </a:p>
          <a:p>
            <a:pPr lvl="1"/>
            <a:r>
              <a:rPr lang="en-US" b="1" dirty="0" smtClean="0"/>
              <a:t>Secretion</a:t>
            </a:r>
            <a:r>
              <a:rPr lang="en-US" dirty="0" smtClean="0"/>
              <a:t> – glandular epithelium is what is responsible for the release of substances such as hormones, saliva, milk, etc. </a:t>
            </a:r>
            <a:endParaRPr lang="en-US" dirty="0"/>
          </a:p>
        </p:txBody>
      </p:sp>
      <p:pic>
        <p:nvPicPr>
          <p:cNvPr id="64514" name="Picture 2" descr="http://training.seer.cancer.gov/images/anatomy/cells_tissues_membranes/epithelium_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4895849"/>
            <a:ext cx="49530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36719" y="6627168"/>
            <a:ext cx="2007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training.seer.cancer.gov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Connective</a:t>
            </a:r>
            <a:r>
              <a:rPr lang="en-US" dirty="0" smtClean="0"/>
              <a:t> tissue serves several functions, including –</a:t>
            </a:r>
          </a:p>
          <a:p>
            <a:pPr lvl="1"/>
            <a:r>
              <a:rPr lang="en-US" b="1" dirty="0" smtClean="0"/>
              <a:t>Structural</a:t>
            </a:r>
            <a:r>
              <a:rPr lang="en-US" dirty="0" smtClean="0"/>
              <a:t> – it can hold body parts together</a:t>
            </a:r>
          </a:p>
          <a:p>
            <a:pPr lvl="1"/>
            <a:r>
              <a:rPr lang="en-US" dirty="0" smtClean="0"/>
              <a:t>It can </a:t>
            </a:r>
            <a:r>
              <a:rPr lang="en-US" b="1" dirty="0" smtClean="0"/>
              <a:t>fill empty spaces </a:t>
            </a:r>
            <a:r>
              <a:rPr lang="en-US" dirty="0" smtClean="0"/>
              <a:t>in the body.</a:t>
            </a:r>
          </a:p>
          <a:p>
            <a:pPr lvl="1"/>
            <a:r>
              <a:rPr lang="en-US" b="1" dirty="0" smtClean="0"/>
              <a:t>Energy</a:t>
            </a:r>
            <a:r>
              <a:rPr lang="en-US" dirty="0" smtClean="0"/>
              <a:t> – adipose tissue stores fat</a:t>
            </a:r>
          </a:p>
          <a:p>
            <a:pPr lvl="1"/>
            <a:r>
              <a:rPr lang="en-US" b="1" dirty="0" smtClean="0"/>
              <a:t>Protection</a:t>
            </a:r>
            <a:r>
              <a:rPr lang="en-US" dirty="0" smtClean="0"/>
              <a:t>: it protects </a:t>
            </a:r>
            <a:br>
              <a:rPr lang="en-US" dirty="0" smtClean="0"/>
            </a:br>
            <a:r>
              <a:rPr lang="en-US" dirty="0" smtClean="0"/>
              <a:t>susceptible body parts, </a:t>
            </a:r>
          </a:p>
          <a:p>
            <a:pPr lvl="1"/>
            <a:r>
              <a:rPr lang="en-US" b="1" dirty="0" smtClean="0"/>
              <a:t>Transport</a:t>
            </a:r>
            <a:r>
              <a:rPr lang="en-US" dirty="0" smtClean="0"/>
              <a:t>: Connective </a:t>
            </a:r>
            <a:br>
              <a:rPr lang="en-US" dirty="0" smtClean="0"/>
            </a:br>
            <a:r>
              <a:rPr lang="en-US" dirty="0" smtClean="0"/>
              <a:t>tissue can transport materials </a:t>
            </a:r>
            <a:br>
              <a:rPr lang="en-US" dirty="0" smtClean="0"/>
            </a:br>
            <a:r>
              <a:rPr lang="en-US" dirty="0" smtClean="0"/>
              <a:t>throughout the body.</a:t>
            </a:r>
          </a:p>
          <a:p>
            <a:r>
              <a:rPr lang="en-US" dirty="0" smtClean="0"/>
              <a:t>Examples of connective </a:t>
            </a:r>
            <a:br>
              <a:rPr lang="en-US" dirty="0" smtClean="0"/>
            </a:br>
            <a:r>
              <a:rPr lang="en-US" dirty="0" smtClean="0"/>
              <a:t>tissue include bone, fat </a:t>
            </a:r>
            <a:br>
              <a:rPr lang="en-US" dirty="0" smtClean="0"/>
            </a:br>
            <a:r>
              <a:rPr lang="en-US" dirty="0" smtClean="0"/>
              <a:t>(adipose), cartilage, </a:t>
            </a:r>
            <a:br>
              <a:rPr lang="en-US" dirty="0" smtClean="0"/>
            </a:br>
            <a:r>
              <a:rPr lang="en-US" dirty="0" smtClean="0"/>
              <a:t>and blood. </a:t>
            </a:r>
          </a:p>
        </p:txBody>
      </p:sp>
      <p:sp>
        <p:nvSpPr>
          <p:cNvPr id="62466" name="AutoShape 2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content.answcdn.com/main/content/img/McGrawHill/Encyclopedia/images/CE157300FG0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1" y="3156757"/>
            <a:ext cx="3676650" cy="370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06402" y="6627168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Source; answers.com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92" y="1619250"/>
            <a:ext cx="7967158" cy="47625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Muscle</a:t>
            </a:r>
            <a:r>
              <a:rPr lang="en-US" dirty="0" smtClean="0"/>
              <a:t> tissue is the only kind of tissue that can contract, or change in size. </a:t>
            </a:r>
          </a:p>
          <a:p>
            <a:pPr lvl="1"/>
            <a:r>
              <a:rPr lang="en-US" dirty="0" smtClean="0"/>
              <a:t>This is due to the fact that muscle tissue contains </a:t>
            </a:r>
            <a:r>
              <a:rPr lang="en-US" dirty="0" err="1" smtClean="0"/>
              <a:t>actin</a:t>
            </a:r>
            <a:r>
              <a:rPr lang="en-US" dirty="0" smtClean="0"/>
              <a:t> and myosin proteins that overlap and can ‘pull’ into each other.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are three kinds of muscle tissue:</a:t>
            </a:r>
          </a:p>
          <a:p>
            <a:pPr lvl="1"/>
            <a:r>
              <a:rPr lang="en-US" dirty="0" smtClean="0"/>
              <a:t>1. </a:t>
            </a:r>
            <a:r>
              <a:rPr lang="en-US" b="1" dirty="0" smtClean="0"/>
              <a:t>Smooth</a:t>
            </a:r>
            <a:r>
              <a:rPr lang="en-US" dirty="0" smtClean="0"/>
              <a:t> – smooth muscle is </a:t>
            </a:r>
            <a:br>
              <a:rPr lang="en-US" dirty="0" smtClean="0"/>
            </a:br>
            <a:r>
              <a:rPr lang="en-US" dirty="0" smtClean="0"/>
              <a:t>involuntary and is primarily </a:t>
            </a:r>
            <a:br>
              <a:rPr lang="en-US" dirty="0" smtClean="0"/>
            </a:br>
            <a:r>
              <a:rPr lang="en-US" dirty="0" smtClean="0"/>
              <a:t>found in the intestines and </a:t>
            </a:r>
            <a:br>
              <a:rPr lang="en-US" dirty="0" smtClean="0"/>
            </a:br>
            <a:r>
              <a:rPr lang="en-US" dirty="0" smtClean="0"/>
              <a:t>blood vessels.</a:t>
            </a:r>
          </a:p>
          <a:p>
            <a:pPr lvl="1"/>
            <a:r>
              <a:rPr lang="en-US" dirty="0" smtClean="0"/>
              <a:t>2. </a:t>
            </a:r>
            <a:r>
              <a:rPr lang="en-US" b="1" dirty="0" smtClean="0"/>
              <a:t>Skeletal</a:t>
            </a:r>
            <a:r>
              <a:rPr lang="en-US" dirty="0" smtClean="0"/>
              <a:t>– skeletal muscle is </a:t>
            </a:r>
            <a:br>
              <a:rPr lang="en-US" dirty="0" smtClean="0"/>
            </a:br>
            <a:r>
              <a:rPr lang="en-US" dirty="0" smtClean="0"/>
              <a:t>voluntary (usually) and long </a:t>
            </a:r>
            <a:br>
              <a:rPr lang="en-US" dirty="0" smtClean="0"/>
            </a:br>
            <a:r>
              <a:rPr lang="en-US" dirty="0" smtClean="0"/>
              <a:t>(skeletal muscle cells are the </a:t>
            </a:r>
            <a:br>
              <a:rPr lang="en-US" dirty="0" smtClean="0"/>
            </a:br>
            <a:r>
              <a:rPr lang="en-US" dirty="0" smtClean="0"/>
              <a:t>length of the entire muscle).</a:t>
            </a:r>
          </a:p>
          <a:p>
            <a:pPr lvl="1"/>
            <a:r>
              <a:rPr lang="en-US" dirty="0" smtClean="0"/>
              <a:t>3. </a:t>
            </a:r>
            <a:r>
              <a:rPr lang="en-US" b="1" dirty="0" smtClean="0"/>
              <a:t>Cardiac</a:t>
            </a:r>
            <a:r>
              <a:rPr lang="en-US" dirty="0" smtClean="0"/>
              <a:t> – cardiac muscle </a:t>
            </a:r>
            <a:br>
              <a:rPr lang="en-US" dirty="0" smtClean="0"/>
            </a:br>
            <a:r>
              <a:rPr lang="en-US" dirty="0" smtClean="0"/>
              <a:t>is found in the heart; it is </a:t>
            </a:r>
            <a:br>
              <a:rPr lang="en-US" dirty="0" smtClean="0"/>
            </a:br>
            <a:r>
              <a:rPr lang="en-US" dirty="0" smtClean="0"/>
              <a:t>involuntary. </a:t>
            </a:r>
            <a:endParaRPr lang="en-US" dirty="0"/>
          </a:p>
        </p:txBody>
      </p:sp>
      <p:pic>
        <p:nvPicPr>
          <p:cNvPr id="60420" name="Picture 4" descr="File:Skeletal musc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428" y="3276600"/>
            <a:ext cx="436337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46869" y="6602968"/>
            <a:ext cx="15359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en.wikipedia.org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http://peer.tamu.edu/curriculum_modules/organsystems/module_5/Images/ImpulseAnimation/Nervous_anim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5300" y="-133350"/>
            <a:ext cx="4324350" cy="2381250"/>
          </a:xfrm>
          <a:prstGeom prst="rect">
            <a:avLst/>
          </a:prstGeom>
          <a:noFill/>
        </p:spPr>
      </p:pic>
      <p:pic>
        <p:nvPicPr>
          <p:cNvPr id="68612" name="Picture 4" descr="http://img.tfd.com/dorland/thumbs/synap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3466719"/>
            <a:ext cx="3660775" cy="342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Nervous</a:t>
            </a:r>
            <a:r>
              <a:rPr lang="en-US" dirty="0" smtClean="0"/>
              <a:t> tissue can create electrical signals using </a:t>
            </a:r>
            <a:r>
              <a:rPr lang="en-US" u="sng" dirty="0" smtClean="0"/>
              <a:t>sodium</a:t>
            </a:r>
            <a:r>
              <a:rPr lang="en-US" dirty="0" smtClean="0"/>
              <a:t> and </a:t>
            </a:r>
            <a:r>
              <a:rPr lang="en-US" u="sng" dirty="0" smtClean="0"/>
              <a:t>potassium</a:t>
            </a:r>
            <a:r>
              <a:rPr lang="en-US" dirty="0" smtClean="0"/>
              <a:t> in order to signal the rest of the body. </a:t>
            </a:r>
          </a:p>
          <a:p>
            <a:pPr lvl="1"/>
            <a:r>
              <a:rPr lang="en-US" dirty="0" smtClean="0"/>
              <a:t>Changing sodium/potassium levels create changes in the electrical charge of the cell. </a:t>
            </a:r>
          </a:p>
          <a:p>
            <a:pPr lvl="1"/>
            <a:r>
              <a:rPr lang="en-US" dirty="0" err="1" smtClean="0"/>
              <a:t>Biochemicals</a:t>
            </a:r>
            <a:r>
              <a:rPr lang="en-US" dirty="0" smtClean="0"/>
              <a:t> called </a:t>
            </a:r>
            <a:r>
              <a:rPr lang="en-US" b="1" dirty="0" smtClean="0"/>
              <a:t>neurotransmitters</a:t>
            </a:r>
            <a:r>
              <a:rPr lang="en-US" dirty="0" smtClean="0"/>
              <a:t> will send signals from nerve cell to nerve cell.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Nervous system tissue includes </a:t>
            </a:r>
            <a:br>
              <a:rPr lang="en-US" dirty="0" smtClean="0"/>
            </a:br>
            <a:r>
              <a:rPr lang="en-US" dirty="0" smtClean="0"/>
              <a:t>the brain, spinal chord, and </a:t>
            </a:r>
            <a:br>
              <a:rPr lang="en-US" dirty="0" smtClean="0"/>
            </a:br>
            <a:r>
              <a:rPr lang="en-US" dirty="0" smtClean="0"/>
              <a:t>peripheral nerves in the skin </a:t>
            </a:r>
            <a:br>
              <a:rPr lang="en-US" dirty="0" smtClean="0"/>
            </a:br>
            <a:r>
              <a:rPr lang="en-US" dirty="0" smtClean="0"/>
              <a:t>and other organs.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5681" y="6646218"/>
            <a:ext cx="29883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medical-dictionary.thefreedictionary.com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325775" y="1434584"/>
            <a:ext cx="14879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peer.tamu.edu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 &amp;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Organs are made up of the four kinds of tissue.</a:t>
            </a:r>
          </a:p>
          <a:p>
            <a:pPr lvl="1"/>
            <a:r>
              <a:rPr lang="en-US" dirty="0" smtClean="0"/>
              <a:t>This tissue will form an organized structure such as a sheet, tube, strip, layer, etc. </a:t>
            </a:r>
          </a:p>
          <a:p>
            <a:r>
              <a:rPr lang="en-US" dirty="0" smtClean="0"/>
              <a:t>Organs together will form Systems, or a collection of organs that serve a specific function.  </a:t>
            </a:r>
          </a:p>
        </p:txBody>
      </p:sp>
      <p:pic>
        <p:nvPicPr>
          <p:cNvPr id="3074" name="Picture 2" descr="http://aarcaro.files.wordpress.com/2011/01/dwa5-organ-system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0835"/>
            <a:ext cx="3517900" cy="19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arcaro.files.wordpress.com/2011/01/dwa5-organ-systems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45" y="4070834"/>
            <a:ext cx="3443955" cy="20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3206" y="6101401"/>
            <a:ext cx="19832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aarcaro.wordpress.com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1876</TotalTime>
  <Words>1117</Words>
  <Application>Microsoft Office PowerPoint</Application>
  <PresentationFormat>On-screen Show (4:3)</PresentationFormat>
  <Paragraphs>133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Animal Physiology</vt:lpstr>
      <vt:lpstr>Organization in Living Organisms. </vt:lpstr>
      <vt:lpstr>Levels of Organization</vt:lpstr>
      <vt:lpstr>Specialization </vt:lpstr>
      <vt:lpstr>Epithelial Tissue</vt:lpstr>
      <vt:lpstr>Connective Tissue</vt:lpstr>
      <vt:lpstr>Muscle Tissue </vt:lpstr>
      <vt:lpstr>Nervous Tissue</vt:lpstr>
      <vt:lpstr>Organs &amp; Organ Systems</vt:lpstr>
      <vt:lpstr>The 10 Systems of the Body</vt:lpstr>
      <vt:lpstr>Circulatory System</vt:lpstr>
      <vt:lpstr>Respiratory System</vt:lpstr>
      <vt:lpstr>Digestive Tract</vt:lpstr>
      <vt:lpstr>Urinary System </vt:lpstr>
      <vt:lpstr>Musculoskeletal System</vt:lpstr>
      <vt:lpstr>Immune System</vt:lpstr>
      <vt:lpstr>Nervous System </vt:lpstr>
      <vt:lpstr>Endocrine System</vt:lpstr>
      <vt:lpstr>Reproductive System</vt:lpstr>
      <vt:lpstr>Integumentary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Fermentation</dc:title>
  <dc:creator>Mr. Craig Kohn</dc:creator>
  <cp:lastModifiedBy>rcastongia</cp:lastModifiedBy>
  <cp:revision>110</cp:revision>
  <dcterms:created xsi:type="dcterms:W3CDTF">2011-03-11T15:13:09Z</dcterms:created>
  <dcterms:modified xsi:type="dcterms:W3CDTF">2014-08-25T07:34:19Z</dcterms:modified>
</cp:coreProperties>
</file>